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76" r:id="rId11"/>
    <p:sldId id="265" r:id="rId12"/>
    <p:sldId id="270" r:id="rId13"/>
    <p:sldId id="267" r:id="rId14"/>
    <p:sldId id="271" r:id="rId15"/>
    <p:sldId id="268" r:id="rId16"/>
    <p:sldId id="272" r:id="rId17"/>
    <p:sldId id="285" r:id="rId18"/>
    <p:sldId id="288" r:id="rId19"/>
    <p:sldId id="273" r:id="rId20"/>
    <p:sldId id="278" r:id="rId21"/>
    <p:sldId id="269" r:id="rId22"/>
    <p:sldId id="284" r:id="rId23"/>
    <p:sldId id="282" r:id="rId24"/>
    <p:sldId id="286" r:id="rId25"/>
    <p:sldId id="287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5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2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8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4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5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57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4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3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00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52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97126-E4B9-4D28-9C9C-85DC029E1456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35EA-7DF0-4996-A78F-09B5DB12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3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8645" y="-48250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 smtClean="0">
                <a:ln w="12700">
                  <a:solidFill>
                    <a:schemeClr val="bg1"/>
                  </a:solidFill>
                </a:ln>
              </a:rPr>
              <a:t>The 2023 Major League Baseball Rule Changes</a:t>
            </a:r>
            <a:endParaRPr lang="en-US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9232" y="6030119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Andrew Evan</a:t>
            </a:r>
            <a:endParaRPr lang="en-US" sz="28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86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 Attendance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766" y="1885769"/>
            <a:ext cx="5687147" cy="3975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17" y="1885769"/>
            <a:ext cx="5387547" cy="3765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0192" y="1516437"/>
            <a:ext cx="71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64355" y="1489792"/>
            <a:ext cx="71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6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Batting Average Balls in Play (BABIP)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1" y="1399626"/>
            <a:ext cx="7766541" cy="5458374"/>
          </a:xfrm>
        </p:spPr>
      </p:pic>
      <p:sp>
        <p:nvSpPr>
          <p:cNvPr id="3" name="TextBox 2"/>
          <p:cNvSpPr txBox="1"/>
          <p:nvPr/>
        </p:nvSpPr>
        <p:spPr>
          <a:xfrm>
            <a:off x="9552880" y="3689568"/>
            <a:ext cx="133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 – HR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487353" y="4341143"/>
            <a:ext cx="346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AB – HR – SO + SF</a:t>
            </a:r>
            <a:endParaRPr lang="en-US" sz="36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487353" y="4341143"/>
            <a:ext cx="346401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2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BABIP</a:t>
            </a:r>
            <a:endParaRPr lang="en-US" dirty="0"/>
          </a:p>
        </p:txBody>
      </p:sp>
      <p:pic>
        <p:nvPicPr>
          <p:cNvPr id="6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5762"/>
            <a:ext cx="3807941" cy="515914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33" y="1455763"/>
            <a:ext cx="3839111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t="30321" b="31034"/>
          <a:stretch/>
        </p:blipFill>
        <p:spPr>
          <a:xfrm>
            <a:off x="1485900" y="1270559"/>
            <a:ext cx="9220200" cy="499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1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" t="29607" r="788" b="30258"/>
          <a:stretch/>
        </p:blipFill>
        <p:spPr>
          <a:xfrm>
            <a:off x="2165875" y="1540476"/>
            <a:ext cx="7860250" cy="4407243"/>
          </a:xfrm>
        </p:spPr>
      </p:pic>
    </p:spTree>
    <p:extLst>
      <p:ext uri="{BB962C8B-B14F-4D97-AF65-F5344CB8AC3E}">
        <p14:creationId xmlns:p14="http://schemas.microsoft.com/office/powerpoint/2010/main" val="89797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62" y="1399546"/>
            <a:ext cx="6756201" cy="4731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" r="11319"/>
          <a:stretch/>
        </p:blipFill>
        <p:spPr>
          <a:xfrm>
            <a:off x="-216763" y="1408670"/>
            <a:ext cx="5991487" cy="4721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Changes Impact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3" y="74141"/>
            <a:ext cx="4726663" cy="33098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2" y="3362039"/>
            <a:ext cx="4726663" cy="3309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117399"/>
            <a:ext cx="4823262" cy="3377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3494912"/>
            <a:ext cx="4802659" cy="3363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985" y="16214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2486" y="49917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4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3" y="74141"/>
            <a:ext cx="4726663" cy="33098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2" y="3362039"/>
            <a:ext cx="4726663" cy="3309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117399"/>
            <a:ext cx="4823262" cy="3377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3494912"/>
            <a:ext cx="4802659" cy="3363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985" y="16214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2486" y="49917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8781533" y="444843"/>
            <a:ext cx="345989" cy="3624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781532" y="3822357"/>
            <a:ext cx="345989" cy="3624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3" y="74141"/>
            <a:ext cx="4726663" cy="33098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2" y="3362039"/>
            <a:ext cx="4726663" cy="3309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117399"/>
            <a:ext cx="4823262" cy="3377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3494912"/>
            <a:ext cx="4802659" cy="3363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985" y="16214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2486" y="49917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9671224" y="444843"/>
            <a:ext cx="345989" cy="3624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671224" y="3822357"/>
            <a:ext cx="345989" cy="3624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3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br>
              <a:rPr lang="en-US" dirty="0" smtClean="0"/>
            </a:br>
            <a:r>
              <a:rPr lang="en-US" sz="2400" dirty="0" smtClean="0"/>
              <a:t>Fielding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703" y="2219918"/>
            <a:ext cx="5954956" cy="41623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38" y="2282406"/>
            <a:ext cx="5776161" cy="40374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83672" y="1717333"/>
            <a:ext cx="71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07835" y="1690688"/>
            <a:ext cx="71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 smtClean="0">
                <a:ln w="12700">
                  <a:noFill/>
                </a:ln>
              </a:rPr>
              <a:t>Three Dramatic Rule Changes</a:t>
            </a:r>
            <a:endParaRPr lang="en-US" dirty="0">
              <a:ln w="12700">
                <a:noFill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n w="12700">
                  <a:noFill/>
                </a:ln>
              </a:rPr>
              <a:t>Larger Bases</a:t>
            </a:r>
          </a:p>
          <a:p>
            <a:r>
              <a:rPr lang="en-US" dirty="0" smtClean="0">
                <a:ln w="12700">
                  <a:noFill/>
                </a:ln>
              </a:rPr>
              <a:t>Pitch Clock</a:t>
            </a:r>
          </a:p>
          <a:p>
            <a:r>
              <a:rPr lang="en-US" dirty="0" smtClean="0">
                <a:ln w="12700">
                  <a:noFill/>
                </a:ln>
              </a:rPr>
              <a:t>Defensive Shift Limitations</a:t>
            </a:r>
            <a:endParaRPr lang="en-US" dirty="0">
              <a:ln w="12700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79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3" y="74141"/>
            <a:ext cx="4726663" cy="33098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2" y="3362039"/>
            <a:ext cx="4726663" cy="3309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117399"/>
            <a:ext cx="4823262" cy="3377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3494912"/>
            <a:ext cx="4802659" cy="3363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985" y="16214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2486" y="49917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8493211" y="444843"/>
            <a:ext cx="345989" cy="3624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493210" y="3822357"/>
            <a:ext cx="345989" cy="3624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br>
              <a:rPr lang="en-US" dirty="0" smtClean="0"/>
            </a:br>
            <a:r>
              <a:rPr lang="en-US" sz="2400" dirty="0" smtClean="0"/>
              <a:t>BABIP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8" y="1948285"/>
            <a:ext cx="5622841" cy="3930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804" y="1948285"/>
            <a:ext cx="5996579" cy="41914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6051" y="1621498"/>
            <a:ext cx="71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90214" y="1594853"/>
            <a:ext cx="71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7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br>
              <a:rPr lang="en-US" dirty="0" smtClean="0"/>
            </a:br>
            <a:r>
              <a:rPr lang="en-US" sz="2400" dirty="0" smtClean="0"/>
              <a:t>Winners and Losers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795"/>
          <a:stretch/>
        </p:blipFill>
        <p:spPr>
          <a:xfrm>
            <a:off x="838200" y="1690688"/>
            <a:ext cx="10515600" cy="44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br>
              <a:rPr lang="en-US" dirty="0" smtClean="0"/>
            </a:br>
            <a:r>
              <a:rPr lang="en-US" sz="2400" dirty="0" smtClean="0"/>
              <a:t>Winners and Losers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365"/>
          <a:stretch/>
        </p:blipFill>
        <p:spPr>
          <a:xfrm>
            <a:off x="838200" y="1690689"/>
            <a:ext cx="10859530" cy="46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3" y="74141"/>
            <a:ext cx="4726663" cy="33098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2" y="3362039"/>
            <a:ext cx="4726663" cy="3309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117399"/>
            <a:ext cx="4823262" cy="3377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3494912"/>
            <a:ext cx="4802659" cy="3363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985" y="16214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2486" y="49917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9086333" y="444843"/>
            <a:ext cx="345989" cy="3624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086332" y="3822357"/>
            <a:ext cx="345989" cy="3624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3" y="74141"/>
            <a:ext cx="4726663" cy="33098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72" y="3362039"/>
            <a:ext cx="4726663" cy="3309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117399"/>
            <a:ext cx="4823262" cy="3377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24" y="3494912"/>
            <a:ext cx="4802659" cy="33630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7985" y="16214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2486" y="4991790"/>
            <a:ext cx="135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9374657" y="444843"/>
            <a:ext cx="345989" cy="3624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374656" y="3822357"/>
            <a:ext cx="345989" cy="36246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ln w="12700">
                  <a:noFill/>
                </a:ln>
              </a:rPr>
              <a:t>Analysis</a:t>
            </a:r>
            <a:r>
              <a:rPr lang="en-US" dirty="0" smtClean="0">
                <a:ln w="12700">
                  <a:solidFill>
                    <a:schemeClr val="bg1"/>
                  </a:solidFill>
                </a:ln>
              </a:rPr>
              <a:t/>
            </a:r>
            <a:br>
              <a:rPr lang="en-US" dirty="0" smtClean="0">
                <a:ln w="12700">
                  <a:solidFill>
                    <a:schemeClr val="bg1"/>
                  </a:solidFill>
                </a:ln>
              </a:rPr>
            </a:br>
            <a:r>
              <a:rPr lang="en-US" sz="2400" dirty="0" smtClean="0">
                <a:ln w="12700">
                  <a:noFill/>
                </a:ln>
              </a:rPr>
              <a:t>Stolen Bases</a:t>
            </a:r>
            <a:endParaRPr lang="en-US" dirty="0">
              <a:ln w="12700">
                <a:noFill/>
              </a:ln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4" y="1941055"/>
            <a:ext cx="5894985" cy="41204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099" y="1894499"/>
            <a:ext cx="6028200" cy="42135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7196" y="1571723"/>
            <a:ext cx="71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>
                  <a:solidFill>
                    <a:schemeClr val="bg1"/>
                  </a:solidFill>
                </a:ln>
              </a:rPr>
              <a:t>2022</a:t>
            </a:r>
            <a:endParaRPr lang="en-US" b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1359" y="1545078"/>
            <a:ext cx="71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2700">
                  <a:noFill/>
                </a:ln>
              </a:rPr>
              <a:t>2023</a:t>
            </a:r>
            <a:endParaRPr lang="en-US" dirty="0">
              <a:ln w="12700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5866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2700">
                  <a:solidFill>
                    <a:schemeClr val="bg1"/>
                  </a:solidFill>
                </a:ln>
              </a:rPr>
              <a:t>Conclusion</a:t>
            </a:r>
            <a:endParaRPr lang="en-US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8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Improve </a:t>
            </a:r>
            <a:r>
              <a:rPr lang="en-US" dirty="0" smtClean="0"/>
              <a:t>Player Safety</a:t>
            </a:r>
            <a:endParaRPr lang="en-US" dirty="0" smtClean="0"/>
          </a:p>
          <a:p>
            <a:pPr lvl="1"/>
            <a:r>
              <a:rPr lang="en-US" dirty="0" smtClean="0"/>
              <a:t>Increase Excitement</a:t>
            </a:r>
            <a:endParaRPr lang="en-US" dirty="0" smtClean="0"/>
          </a:p>
          <a:p>
            <a:r>
              <a:rPr lang="en-US" dirty="0" smtClean="0"/>
              <a:t>Base Size Increased from 15 in</a:t>
            </a:r>
            <a:r>
              <a:rPr lang="en-US" baseline="30000" dirty="0" smtClean="0"/>
              <a:t>2</a:t>
            </a:r>
            <a:r>
              <a:rPr lang="en-US" dirty="0"/>
              <a:t> </a:t>
            </a:r>
            <a:r>
              <a:rPr lang="en-US" dirty="0" smtClean="0"/>
              <a:t>to 18 </a:t>
            </a:r>
            <a:r>
              <a:rPr lang="en-US" dirty="0" smtClean="0"/>
              <a:t>in</a:t>
            </a:r>
            <a:r>
              <a:rPr lang="en-US" baseline="30000" dirty="0" smtClean="0"/>
              <a:t>2</a:t>
            </a:r>
            <a:endParaRPr lang="en-US" dirty="0" smtClean="0"/>
          </a:p>
          <a:p>
            <a:r>
              <a:rPr lang="en-US" dirty="0" smtClean="0"/>
              <a:t>Distance Between Bases Shortened</a:t>
            </a:r>
          </a:p>
          <a:p>
            <a:pPr lvl="1"/>
            <a:r>
              <a:rPr lang="en-US" dirty="0" smtClean="0"/>
              <a:t>Distance </a:t>
            </a:r>
            <a:r>
              <a:rPr lang="en-US" dirty="0" smtClean="0"/>
              <a:t>between bases </a:t>
            </a:r>
            <a:r>
              <a:rPr lang="en-US" dirty="0"/>
              <a:t>r</a:t>
            </a:r>
            <a:r>
              <a:rPr lang="en-US" dirty="0" smtClean="0"/>
              <a:t>educed </a:t>
            </a:r>
            <a:r>
              <a:rPr lang="en-US" dirty="0" smtClean="0"/>
              <a:t>by 4 ½ inches (89.625 </a:t>
            </a:r>
            <a:r>
              <a:rPr lang="en-US" dirty="0" err="1" smtClean="0"/>
              <a:t>ft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Distance </a:t>
            </a:r>
            <a:r>
              <a:rPr lang="en-US" dirty="0" smtClean="0"/>
              <a:t>to/from Home reduced </a:t>
            </a:r>
            <a:r>
              <a:rPr lang="en-US" dirty="0" smtClean="0"/>
              <a:t>by 3 inches (89.75 </a:t>
            </a:r>
            <a:r>
              <a:rPr lang="en-US" dirty="0" err="1" smtClean="0"/>
              <a:t>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Impact on Game</a:t>
            </a:r>
          </a:p>
          <a:p>
            <a:pPr lvl="1"/>
            <a:r>
              <a:rPr lang="en-US" dirty="0" smtClean="0"/>
              <a:t>Stolen </a:t>
            </a:r>
            <a:r>
              <a:rPr lang="en-US" dirty="0" smtClean="0"/>
              <a:t>Bases per Game</a:t>
            </a:r>
          </a:p>
          <a:p>
            <a:pPr lvl="1"/>
            <a:r>
              <a:rPr lang="en-US" dirty="0" smtClean="0"/>
              <a:t>Stolen Base Percentage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444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Pitch Timer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Quicker Pace </a:t>
            </a:r>
            <a:r>
              <a:rPr lang="en-US" dirty="0" smtClean="0"/>
              <a:t>of </a:t>
            </a:r>
            <a:r>
              <a:rPr lang="en-US" dirty="0" smtClean="0"/>
              <a:t>Play</a:t>
            </a:r>
            <a:endParaRPr lang="en-US" dirty="0" smtClean="0"/>
          </a:p>
          <a:p>
            <a:r>
              <a:rPr lang="en-US" dirty="0" smtClean="0"/>
              <a:t>Rule Changes</a:t>
            </a:r>
          </a:p>
          <a:p>
            <a:pPr lvl="1"/>
            <a:r>
              <a:rPr lang="en-US" dirty="0" smtClean="0"/>
              <a:t>Pitchers have 15 seconds per Pitch, or 20 seconds with Runners on Base</a:t>
            </a:r>
            <a:endParaRPr lang="en-US" dirty="0"/>
          </a:p>
          <a:p>
            <a:pPr lvl="1"/>
            <a:r>
              <a:rPr lang="en-US" dirty="0"/>
              <a:t>Batter </a:t>
            </a:r>
            <a:r>
              <a:rPr lang="en-US" dirty="0" smtClean="0"/>
              <a:t>Alert at 8 seconds</a:t>
            </a:r>
            <a:endParaRPr lang="en-US" dirty="0"/>
          </a:p>
          <a:p>
            <a:pPr lvl="1"/>
            <a:r>
              <a:rPr lang="en-US" dirty="0" smtClean="0"/>
              <a:t>Disengagements</a:t>
            </a:r>
          </a:p>
          <a:p>
            <a:pPr lvl="2"/>
            <a:r>
              <a:rPr lang="en-US" dirty="0" smtClean="0"/>
              <a:t>Allowed 2 per At-Bat</a:t>
            </a:r>
            <a:endParaRPr lang="en-US" dirty="0"/>
          </a:p>
          <a:p>
            <a:pPr lvl="2"/>
            <a:r>
              <a:rPr lang="en-US" dirty="0"/>
              <a:t>Resets if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R</a:t>
            </a:r>
            <a:r>
              <a:rPr lang="en-US" dirty="0" smtClean="0"/>
              <a:t>unner Advances</a:t>
            </a:r>
            <a:endParaRPr lang="en-US" dirty="0"/>
          </a:p>
          <a:p>
            <a:pPr lvl="2"/>
            <a:r>
              <a:rPr lang="en-US" dirty="0" smtClean="0"/>
              <a:t>Unsuccessful </a:t>
            </a:r>
            <a:r>
              <a:rPr lang="en-US" dirty="0"/>
              <a:t>T</a:t>
            </a:r>
            <a:r>
              <a:rPr lang="en-US" dirty="0" smtClean="0"/>
              <a:t>hird </a:t>
            </a:r>
            <a:r>
              <a:rPr lang="en-US" dirty="0"/>
              <a:t>A</a:t>
            </a:r>
            <a:r>
              <a:rPr lang="en-US" dirty="0" smtClean="0"/>
              <a:t>ttempt </a:t>
            </a:r>
            <a:r>
              <a:rPr lang="en-US" dirty="0"/>
              <a:t>A</a:t>
            </a:r>
            <a:r>
              <a:rPr lang="en-US" dirty="0" smtClean="0"/>
              <a:t>dvances Runner</a:t>
            </a:r>
            <a:endParaRPr lang="en-US" dirty="0"/>
          </a:p>
          <a:p>
            <a:pPr lvl="1"/>
            <a:r>
              <a:rPr lang="en-US" dirty="0"/>
              <a:t>Mount Visit </a:t>
            </a:r>
            <a:r>
              <a:rPr lang="en-US" dirty="0" smtClean="0"/>
              <a:t>Limitations</a:t>
            </a:r>
          </a:p>
          <a:p>
            <a:r>
              <a:rPr lang="en-US" dirty="0" smtClean="0"/>
              <a:t>Impact on Game</a:t>
            </a:r>
          </a:p>
          <a:p>
            <a:pPr lvl="1"/>
            <a:r>
              <a:rPr lang="en-US" dirty="0" smtClean="0"/>
              <a:t>Length of Games</a:t>
            </a:r>
          </a:p>
          <a:p>
            <a:pPr lvl="1"/>
            <a:r>
              <a:rPr lang="en-US" dirty="0" smtClean="0"/>
              <a:t>Fan Attendance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6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Defensive Shift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Increase Batting Average on Balls in Play</a:t>
            </a:r>
          </a:p>
          <a:p>
            <a:pPr lvl="1"/>
            <a:r>
              <a:rPr lang="en-US" dirty="0" smtClean="0"/>
              <a:t>Allow Infielders to </a:t>
            </a:r>
            <a:r>
              <a:rPr lang="en-US" dirty="0" smtClean="0"/>
              <a:t>Showcase their Abilities</a:t>
            </a:r>
            <a:endParaRPr lang="en-US" dirty="0" smtClean="0"/>
          </a:p>
          <a:p>
            <a:r>
              <a:rPr lang="en-US" dirty="0" smtClean="0"/>
              <a:t>Rule Changes</a:t>
            </a:r>
          </a:p>
          <a:p>
            <a:pPr lvl="1"/>
            <a:r>
              <a:rPr lang="en-US" dirty="0" smtClean="0"/>
              <a:t>Four </a:t>
            </a:r>
            <a:r>
              <a:rPr lang="en-US" dirty="0" smtClean="0"/>
              <a:t>infielders </a:t>
            </a:r>
            <a:r>
              <a:rPr lang="en-US" dirty="0" smtClean="0"/>
              <a:t>must be on the boundary of the </a:t>
            </a:r>
            <a:r>
              <a:rPr lang="en-US" dirty="0" smtClean="0"/>
              <a:t>infield</a:t>
            </a:r>
          </a:p>
          <a:p>
            <a:pPr lvl="1"/>
            <a:r>
              <a:rPr lang="en-US" dirty="0" smtClean="0"/>
              <a:t>Two </a:t>
            </a:r>
            <a:r>
              <a:rPr lang="en-US" dirty="0" smtClean="0"/>
              <a:t>infielders completely on either side of second base</a:t>
            </a:r>
          </a:p>
          <a:p>
            <a:r>
              <a:rPr lang="en-US" dirty="0" smtClean="0"/>
              <a:t>Impact on Game</a:t>
            </a:r>
          </a:p>
          <a:p>
            <a:pPr lvl="1"/>
            <a:r>
              <a:rPr lang="en-US" dirty="0" smtClean="0"/>
              <a:t>Fielding Percentage</a:t>
            </a:r>
            <a:endParaRPr lang="en-US" dirty="0" smtClean="0"/>
          </a:p>
          <a:p>
            <a:pPr lvl="1"/>
            <a:r>
              <a:rPr lang="en-US" dirty="0" smtClean="0"/>
              <a:t>Batting Average on Balls in Play (BABIP)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baseball-reference.com</a:t>
            </a:r>
            <a:endParaRPr lang="en-US" dirty="0" smtClean="0"/>
          </a:p>
          <a:p>
            <a:r>
              <a:rPr lang="en-US" dirty="0" smtClean="0"/>
              <a:t>Visualizations </a:t>
            </a:r>
            <a:r>
              <a:rPr lang="en-US" dirty="0" smtClean="0"/>
              <a:t>and Calculations </a:t>
            </a:r>
            <a:r>
              <a:rPr lang="en-US" dirty="0" smtClean="0"/>
              <a:t>Completed </a:t>
            </a:r>
            <a:r>
              <a:rPr lang="en-US" dirty="0" smtClean="0"/>
              <a:t>in </a:t>
            </a:r>
            <a:r>
              <a:rPr lang="en-US" dirty="0" err="1" smtClean="0"/>
              <a:t>Rstudio</a:t>
            </a:r>
            <a:r>
              <a:rPr lang="en-US" dirty="0" smtClean="0"/>
              <a:t> and Excel</a:t>
            </a:r>
            <a:endParaRPr lang="en-US" dirty="0" smtClean="0"/>
          </a:p>
          <a:p>
            <a:r>
              <a:rPr lang="en-US" dirty="0" smtClean="0"/>
              <a:t>Other </a:t>
            </a:r>
            <a:r>
              <a:rPr lang="en-US" dirty="0" smtClean="0"/>
              <a:t>Sources</a:t>
            </a:r>
            <a:endParaRPr lang="en-US" dirty="0" smtClean="0"/>
          </a:p>
          <a:p>
            <a:pPr lvl="1"/>
            <a:r>
              <a:rPr lang="en-US" dirty="0" smtClean="0"/>
              <a:t>MLB Website</a:t>
            </a:r>
          </a:p>
          <a:p>
            <a:pPr lvl="1"/>
            <a:r>
              <a:rPr lang="en-US" dirty="0" smtClean="0"/>
              <a:t>Society for American Baseball Research (SABR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Baseball </a:t>
            </a:r>
            <a:r>
              <a:rPr lang="en-US" dirty="0" smtClean="0"/>
              <a:t>Savant</a:t>
            </a:r>
            <a:endParaRPr lang="en-US" dirty="0" smtClean="0"/>
          </a:p>
          <a:p>
            <a:pPr lvl="1"/>
            <a:r>
              <a:rPr lang="en-US" i="1" dirty="0" smtClean="0"/>
              <a:t>Analyzing Baseball Data with R (Second Addition)</a:t>
            </a:r>
            <a:r>
              <a:rPr lang="en-US" dirty="0" smtClean="0"/>
              <a:t> </a:t>
            </a:r>
            <a:endParaRPr lang="en-US" dirty="0"/>
          </a:p>
          <a:p>
            <a:pPr lvl="2"/>
            <a:r>
              <a:rPr lang="en-US" dirty="0" smtClean="0"/>
              <a:t>Max </a:t>
            </a:r>
            <a:r>
              <a:rPr lang="en-US" dirty="0" err="1" smtClean="0"/>
              <a:t>Marchi</a:t>
            </a:r>
            <a:r>
              <a:rPr lang="en-US" dirty="0" smtClean="0"/>
              <a:t>, Jim Albert, and Benjamin S. Bauer</a:t>
            </a:r>
          </a:p>
          <a:p>
            <a:pPr lvl="1"/>
            <a:r>
              <a:rPr lang="en-US" i="1" dirty="0" smtClean="0"/>
              <a:t>The New Ballgame: The Not-So-Hidden Forces Shaping Modern </a:t>
            </a:r>
            <a:r>
              <a:rPr lang="en-US" i="1" dirty="0" smtClean="0"/>
              <a:t>Baseball</a:t>
            </a:r>
          </a:p>
          <a:p>
            <a:pPr lvl="2"/>
            <a:r>
              <a:rPr lang="en-US" dirty="0" smtClean="0"/>
              <a:t>Russell </a:t>
            </a:r>
            <a:r>
              <a:rPr lang="en-US" dirty="0" smtClean="0"/>
              <a:t>A. </a:t>
            </a:r>
            <a:r>
              <a:rPr lang="en-US" dirty="0" smtClean="0"/>
              <a:t>Carleton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256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79" y="1229368"/>
            <a:ext cx="3691610" cy="499237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3903" y="85038"/>
            <a:ext cx="3251773" cy="1325563"/>
          </a:xfrm>
        </p:spPr>
        <p:txBody>
          <a:bodyPr/>
          <a:lstStyle/>
          <a:p>
            <a:r>
              <a:rPr lang="en-US" dirty="0" smtClean="0"/>
              <a:t>Stolen Bases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61" y="1125232"/>
            <a:ext cx="38385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Length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4" y="-19929"/>
            <a:ext cx="5076567" cy="68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0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Fan Attendance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88"/>
          <a:stretch/>
        </p:blipFill>
        <p:spPr>
          <a:xfrm>
            <a:off x="7782698" y="1304817"/>
            <a:ext cx="3931508" cy="5408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817"/>
            <a:ext cx="7468642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0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5777</TotalTime>
  <Words>289</Words>
  <Application>Microsoft Office PowerPoint</Application>
  <PresentationFormat>Widescreen</PresentationFormat>
  <Paragraphs>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 The 2023 Major League Baseball Rule Changes</vt:lpstr>
      <vt:lpstr>Three Dramatic Rule Changes</vt:lpstr>
      <vt:lpstr>Larger Bases</vt:lpstr>
      <vt:lpstr>Pitch Timer</vt:lpstr>
      <vt:lpstr>Defensive Shift Limitations</vt:lpstr>
      <vt:lpstr>Data</vt:lpstr>
      <vt:lpstr>Stolen Bases</vt:lpstr>
      <vt:lpstr>Game Length</vt:lpstr>
      <vt:lpstr>Fan Attendance</vt:lpstr>
      <vt:lpstr>Fan Attendance</vt:lpstr>
      <vt:lpstr>Batting Average Balls in Play (BABIP)</vt:lpstr>
      <vt:lpstr>BABIP</vt:lpstr>
      <vt:lpstr>Fielding</vt:lpstr>
      <vt:lpstr>Fielding</vt:lpstr>
      <vt:lpstr>Rule Changes Impact</vt:lpstr>
      <vt:lpstr>PowerPoint Presentation</vt:lpstr>
      <vt:lpstr>PowerPoint Presentation</vt:lpstr>
      <vt:lpstr>PowerPoint Presentation</vt:lpstr>
      <vt:lpstr>Analysis Fielding</vt:lpstr>
      <vt:lpstr>PowerPoint Presentation</vt:lpstr>
      <vt:lpstr>Analysis BABIP</vt:lpstr>
      <vt:lpstr>Analysis Winners and Losers</vt:lpstr>
      <vt:lpstr>Analysis Winners and Losers</vt:lpstr>
      <vt:lpstr>PowerPoint Presentation</vt:lpstr>
      <vt:lpstr>PowerPoint Presentation</vt:lpstr>
      <vt:lpstr>Analysis Stolen Bases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2023 Major League Baseball Rule Changes</dc:title>
  <dc:creator>Microsoft account</dc:creator>
  <cp:lastModifiedBy>Microsoft account</cp:lastModifiedBy>
  <cp:revision>75</cp:revision>
  <dcterms:created xsi:type="dcterms:W3CDTF">2023-08-19T15:20:17Z</dcterms:created>
  <dcterms:modified xsi:type="dcterms:W3CDTF">2023-08-25T22:58:40Z</dcterms:modified>
</cp:coreProperties>
</file>